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F2F2AE-F87C-43C5-B5B1-B25A7F748959}" type="datetimeFigureOut">
              <a:rPr lang="ar-IQ" smtClean="0"/>
              <a:t>22/10/1444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AE7C49-F981-43F0-B382-15BF11CB2C0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226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7C49-F981-43F0-B382-15BF11CB2C01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092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Shock</a:t>
            </a:r>
            <a:r>
              <a:rPr lang="en-US" baseline="0" dirty="0"/>
              <a:t> , renal cortical necrosis and bilateral obstruction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7C49-F981-43F0-B382-15BF11CB2C01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98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5/12/2023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5/12/2023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3912ED3-BEAC-438B-B309-C3892F94DC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6" y="1772816"/>
            <a:ext cx="7102301" cy="1368152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Urogenital System </a:t>
            </a:r>
            <a:endParaRPr lang="ar-IQ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7776864" cy="982960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M. AL-Badran</a:t>
            </a:r>
          </a:p>
          <a:p>
            <a:pPr algn="ctr" rtl="0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CABM( Medicine)  FIBMS (Rheumatology)</a:t>
            </a: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4" y="908720"/>
            <a:ext cx="8566248" cy="496855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Polyuria is the production of an abnormally large volume of urine</a:t>
            </a:r>
          </a:p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Cause </a:t>
            </a:r>
          </a:p>
          <a:p>
            <a:pPr marL="514350" indent="-28800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Excessive fluid intake (Psychogenic polydipsia)</a:t>
            </a:r>
          </a:p>
          <a:p>
            <a:pPr marL="514350" indent="-28800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The use of diuretic drugs</a:t>
            </a:r>
          </a:p>
          <a:p>
            <a:pPr marL="514350" indent="-28800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Hyperglycaemia and glycosuria in diabetes mellitus leading to an osmotic diuresis</a:t>
            </a:r>
          </a:p>
          <a:p>
            <a:pPr marL="514350" indent="-28800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Diabetes insipidus: lack of antidiuretic hormone (ADH) from the pituitary gland in cranial or resistant to antidiuretic hormone (ADH)  in nephrogenic type</a:t>
            </a:r>
          </a:p>
          <a:p>
            <a:pPr marL="514350" indent="-28800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Failure of aldosterone secretion by the adrenal gland in Addison's disease</a:t>
            </a: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40324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Nocturia is the need to wake up at night twice to pass urine (non-specific symptom)</a:t>
            </a:r>
          </a:p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Note 1: Nocturia can be a very early symptom of chronic renal failure  </a:t>
            </a:r>
          </a:p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Note 2: Nocturia common symptom of cardiac failure, the diuresis resulting from the improvement in renal blood flow which occurs on lying flat</a:t>
            </a: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69726"/>
            <a:ext cx="3744416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Oliguria is a reduction in the urine volume to &lt; 800 ml/day</a:t>
            </a:r>
          </a:p>
          <a:p>
            <a:pPr marL="0" indent="0" algn="l" rtl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Causes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Very low fluid intake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May indicate loss of kidney function</a:t>
            </a:r>
          </a:p>
          <a:p>
            <a:pPr algn="l" rtl="0"/>
            <a:r>
              <a:rPr lang="en-US" sz="2600" dirty="0">
                <a:latin typeface="Arial Rounded MT Bold" panose="020F0704030504030204" pitchFamily="34" charset="0"/>
              </a:rPr>
              <a:t>Note: Acute renal failure is usually associated with oliguria, but 20% of patients have non-oliguric acute renal failure and this can only be diagnosed by biochemical testing of renal function</a:t>
            </a: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191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Anuria is the total absence of urine production, suggests urinary tract obstruction (Look for a mechanical explanation)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390332" cy="591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Urinary Incontinence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191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Urinary incontinence is the involuntary passing of urine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Urge incontinence is when an urgent need to urinate cannot be resisted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Stress incontinence is when leakage of urine occurs in response to situations that increase intra-abdominal pressure, such as coughing, sneezing or laughing (Multiparous women experience stress incontinence because of weakness of pelvic floor muscles)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736296" cy="515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0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496944" cy="591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HAEMATURIA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46449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70000"/>
              </a:lnSpc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Haematuria is the presence of red blood cells in the urine, due to bleeding from the kidneys or urinary tract  </a:t>
            </a:r>
          </a:p>
          <a:p>
            <a:pPr marL="0" indent="0" algn="l" rtl="0">
              <a:lnSpc>
                <a:spcPct val="70000"/>
              </a:lnSpc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Painless macroscopic haematuria </a:t>
            </a:r>
          </a:p>
          <a:p>
            <a:pPr marL="514350" indent="-51435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Benign bladder papilloma </a:t>
            </a:r>
          </a:p>
          <a:p>
            <a:pPr marL="514350" indent="-51435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Cancer of the kidney, bladder or prostate</a:t>
            </a:r>
          </a:p>
          <a:p>
            <a:pPr marL="514350" indent="-51435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Glomerulonephritis (most commonly IgA nephropathy)</a:t>
            </a:r>
          </a:p>
          <a:p>
            <a:pPr marL="514350" indent="-51435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Polycystic kidney disease</a:t>
            </a:r>
          </a:p>
          <a:p>
            <a:pPr marL="514350" indent="-514350" algn="l" rtl="0">
              <a:lnSpc>
                <a:spcPct val="70000"/>
              </a:lnSpc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Chronic renal infection such(tuberculosis, Bilhariziasis) </a:t>
            </a:r>
          </a:p>
          <a:p>
            <a:pPr algn="l" rtl="0"/>
            <a:endParaRPr lang="ar-IQ" sz="2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202776" cy="4191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Painful macroscopic haematuria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Urinary tract infection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Renal calculi with obstruction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3312368" cy="283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3"/>
            <a:ext cx="3240360" cy="215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3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6"/>
            <a:ext cx="7920880" cy="4191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Red Colored urine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Blood, free haemoglobin in hemolysis, myoglobin in rhabdomyolysis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Drugs - Rifampicin, Metronidazole, Warfarin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 Beetroot, blackberries</a:t>
            </a:r>
          </a:p>
          <a:p>
            <a:pPr algn="l" rtl="0"/>
            <a:endParaRPr lang="en-US" sz="2800" dirty="0">
              <a:latin typeface="Arial Rounded MT Bold" panose="020F0704030504030204" pitchFamily="34" charset="0"/>
            </a:endParaRP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096344" cy="206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14517"/>
            <a:ext cx="2880320" cy="208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3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1458" r="20842" b="1762"/>
          <a:stretch/>
        </p:blipFill>
        <p:spPr>
          <a:xfrm>
            <a:off x="1979712" y="548680"/>
            <a:ext cx="5231327" cy="5543128"/>
          </a:xfrm>
        </p:spPr>
      </p:pic>
    </p:spTree>
    <p:extLst>
      <p:ext uri="{BB962C8B-B14F-4D97-AF65-F5344CB8AC3E}">
        <p14:creationId xmlns:p14="http://schemas.microsoft.com/office/powerpoint/2010/main" val="898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2816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Dysuria and Urogenital Pain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48245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Dysuria is pain or discomfort felt during or immediately after passing urine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It is often described as a 'burning' sensation felt at the urethral meatus, or the suprapubic region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Causes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Infection and/or inflammation of the bladder (cystitis)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Prostatitis and urethritis 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406743" cy="155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136904" cy="591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Pain (SOCRATES)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47260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Notes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Note 1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Constant loin pain and systemic upset (fever and rigors) coexist with dysuria suggests infection of the kidney (acute pyelonephritis)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Note 2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Chronic dull aching discomfort in the loin and renal angle may occur in chronic renal infection and scarring</a:t>
            </a:r>
          </a:p>
          <a:p>
            <a:pPr lvl="1"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Arial Rounded MT Bold" panose="020F0704030504030204" pitchFamily="34" charset="0"/>
              </a:rPr>
              <a:t>Vesicoureteric reflux</a:t>
            </a:r>
          </a:p>
          <a:p>
            <a:pPr lvl="1"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Arial Rounded MT Bold" panose="020F0704030504030204" pitchFamily="34" charset="0"/>
              </a:rPr>
              <a:t>Adult polycystic kidney disease </a:t>
            </a:r>
          </a:p>
          <a:p>
            <a:pPr lvl="1"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Arial Rounded MT Bold" panose="020F0704030504030204" pitchFamily="34" charset="0"/>
              </a:rPr>
              <a:t>Chronic urinary tract obstruction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848872" cy="4751040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Note 3</a:t>
            </a:r>
          </a:p>
          <a:p>
            <a:pPr marL="0" lvl="0" indent="0" algn="l" rtl="0">
              <a:buNone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Renal 'colic' is not a true colic as the pain is unremitting</a:t>
            </a:r>
          </a:p>
          <a:p>
            <a:pPr marL="0" lvl="0" indent="0" algn="l" rtl="0">
              <a:buNone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pain is usually of sudden onset, severe and sustained </a:t>
            </a:r>
          </a:p>
          <a:p>
            <a:pPr marL="0" lvl="0" indent="0" algn="l" rtl="0">
              <a:buNone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patient is restless, nauseated and </a:t>
            </a:r>
            <a:r>
              <a:rPr lang="en-US" sz="2800">
                <a:solidFill>
                  <a:prstClr val="black"/>
                </a:solidFill>
                <a:latin typeface="Arial Rounded MT Bold" panose="020F0704030504030204" pitchFamily="34" charset="0"/>
              </a:rPr>
              <a:t>often vomits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0" lvl="0" indent="0" algn="l" rtl="0">
              <a:buNone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pain may radiate from the renal angle and loin to the iliac fossa, the groin and into the genitalia</a:t>
            </a:r>
          </a:p>
          <a:p>
            <a:pPr algn="l" rtl="0"/>
            <a:endParaRPr lang="ar-IQ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16350"/>
          <a:stretch/>
        </p:blipFill>
        <p:spPr>
          <a:xfrm>
            <a:off x="85193" y="692696"/>
            <a:ext cx="895130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8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7068"/>
          <a:stretch/>
        </p:blipFill>
        <p:spPr>
          <a:xfrm>
            <a:off x="251520" y="1619275"/>
            <a:ext cx="498348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r="7538"/>
          <a:stretch/>
        </p:blipFill>
        <p:spPr>
          <a:xfrm>
            <a:off x="5239072" y="1628799"/>
            <a:ext cx="35814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848872" cy="591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Frequency and Urgency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848872" cy="460702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Frequency is increased frequency of micturition without an increase in the total urine volume 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Urgency is a sudden strong need to pass urine and results in incontinence if the person has no opportunity to urinate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Causes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Lower urinary tract infection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Tumours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Stones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Urinary tract obstruction 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50390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Note: In men &gt; 40 years, enlargement of the prostate gland causes 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Frequency with the passage of small volumes of urine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Impaired urinary flow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Hesitancy (delay in initiating urine flow) </a:t>
            </a:r>
          </a:p>
          <a:p>
            <a:pPr lvl="0" algn="l" rtl="0"/>
            <a:r>
              <a:rPr lang="en-US" sz="2800" dirty="0">
                <a:latin typeface="Arial Rounded MT Bold" panose="020F0704030504030204" pitchFamily="34" charset="0"/>
              </a:rPr>
              <a:t>Post Voiding dribbling of urine</a:t>
            </a:r>
          </a:p>
          <a:p>
            <a:pPr algn="l" rtl="0"/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0088"/>
            <a:ext cx="23050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3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920880" cy="6633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Polyuria, Nocturia, Oligo/Anuria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25922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Urine output approximately equal to the fluid intake minus the insensible fluid losses through the skin and respiratory tract (500-800 ml/day). 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Urine output is usually 2-3 liter per day</a:t>
            </a:r>
          </a:p>
        </p:txBody>
      </p:sp>
    </p:spTree>
    <p:extLst>
      <p:ext uri="{BB962C8B-B14F-4D97-AF65-F5344CB8AC3E}">
        <p14:creationId xmlns:p14="http://schemas.microsoft.com/office/powerpoint/2010/main" val="13192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8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8" id="{7E63666C-939A-4800-AB24-54A7944A2282}" vid="{B9817188-057E-4DDE-8E8B-EF3F3E69F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152</TotalTime>
  <Words>662</Words>
  <Application>Microsoft Office PowerPoint</Application>
  <PresentationFormat>On-screen Show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Theme8</vt:lpstr>
      <vt:lpstr>Urogenital System </vt:lpstr>
      <vt:lpstr>Dysuria and Urogenital Pain </vt:lpstr>
      <vt:lpstr>Pain (SOCRATES)</vt:lpstr>
      <vt:lpstr>PowerPoint Presentation</vt:lpstr>
      <vt:lpstr>PowerPoint Presentation</vt:lpstr>
      <vt:lpstr>PowerPoint Presentation</vt:lpstr>
      <vt:lpstr>Frequency and Urgency</vt:lpstr>
      <vt:lpstr>PowerPoint Presentation</vt:lpstr>
      <vt:lpstr>Polyuria, Nocturia, Oligo/Anuria</vt:lpstr>
      <vt:lpstr>PowerPoint Presentation</vt:lpstr>
      <vt:lpstr>PowerPoint Presentation</vt:lpstr>
      <vt:lpstr>PowerPoint Presentation</vt:lpstr>
      <vt:lpstr>PowerPoint Presentation</vt:lpstr>
      <vt:lpstr>Urinary Incontinence</vt:lpstr>
      <vt:lpstr>PowerPoint Presentation</vt:lpstr>
      <vt:lpstr>HAEMATURIA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 M. AL-Badran</dc:title>
  <dc:creator>MS-2017</dc:creator>
  <cp:lastModifiedBy>Mustafaomranah1978@outlook.com</cp:lastModifiedBy>
  <cp:revision>18</cp:revision>
  <dcterms:created xsi:type="dcterms:W3CDTF">2022-03-23T05:58:10Z</dcterms:created>
  <dcterms:modified xsi:type="dcterms:W3CDTF">2023-05-12T15:50:37Z</dcterms:modified>
</cp:coreProperties>
</file>